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1117" r:id="rId3"/>
    <p:sldId id="1118" r:id="rId4"/>
    <p:sldId id="301" r:id="rId5"/>
    <p:sldId id="1144" r:id="rId6"/>
    <p:sldId id="1080" r:id="rId7"/>
    <p:sldId id="1145" r:id="rId8"/>
    <p:sldId id="1147" r:id="rId9"/>
    <p:sldId id="1148" r:id="rId10"/>
    <p:sldId id="1150" r:id="rId11"/>
    <p:sldId id="1151" r:id="rId12"/>
    <p:sldId id="1149" r:id="rId13"/>
    <p:sldId id="1146" r:id="rId14"/>
    <p:sldId id="1153" r:id="rId15"/>
    <p:sldId id="1152" r:id="rId16"/>
    <p:sldId id="1155" r:id="rId17"/>
    <p:sldId id="1143" r:id="rId18"/>
    <p:sldId id="1154" r:id="rId19"/>
    <p:sldId id="115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6327"/>
  </p:normalViewPr>
  <p:slideViewPr>
    <p:cSldViewPr snapToGrid="0" snapToObjects="1">
      <p:cViewPr varScale="1">
        <p:scale>
          <a:sx n="107" d="100"/>
          <a:sy n="107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vodafone-my.sharepoint.com/personal/vanessa_sloan_vodafone_com/Documents/Apollo%20User%20Test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anessasloan/Desktop/Free%20Perk%20and%20Accordion%20Synthe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SOLUTIONS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'Tech '!$A$2:$A$11</c:f>
              <c:strCache>
                <c:ptCount val="10"/>
                <c:pt idx="0">
                  <c:v>Unified Communications</c:v>
                </c:pt>
                <c:pt idx="1">
                  <c:v>5G</c:v>
                </c:pt>
                <c:pt idx="2">
                  <c:v>Sim Card Plans</c:v>
                </c:pt>
                <c:pt idx="3">
                  <c:v>Smart Tech Devices</c:v>
                </c:pt>
                <c:pt idx="4">
                  <c:v>Security devices</c:v>
                </c:pt>
                <c:pt idx="5">
                  <c:v>Mobile Handsets</c:v>
                </c:pt>
                <c:pt idx="6">
                  <c:v>Tablets</c:v>
                </c:pt>
                <c:pt idx="7">
                  <c:v>Mobile Broadband</c:v>
                </c:pt>
                <c:pt idx="8">
                  <c:v>Business Broadband</c:v>
                </c:pt>
                <c:pt idx="9">
                  <c:v>Security software</c:v>
                </c:pt>
              </c:strCache>
            </c:strRef>
          </c:cat>
          <c:val>
            <c:numRef>
              <c:f>'Tech '!$B$2:$B$11</c:f>
            </c:numRef>
          </c:val>
          <c:extLst>
            <c:ext xmlns:c16="http://schemas.microsoft.com/office/drawing/2014/chart" uri="{C3380CC4-5D6E-409C-BE32-E72D297353CC}">
              <c16:uniqueId val="{00000000-9505-3E44-9B0D-3A1FAF210B9D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'Tech '!$A$2:$A$11</c:f>
              <c:strCache>
                <c:ptCount val="10"/>
                <c:pt idx="0">
                  <c:v>Unified Communications</c:v>
                </c:pt>
                <c:pt idx="1">
                  <c:v>5G</c:v>
                </c:pt>
                <c:pt idx="2">
                  <c:v>Sim Card Plans</c:v>
                </c:pt>
                <c:pt idx="3">
                  <c:v>Smart Tech Devices</c:v>
                </c:pt>
                <c:pt idx="4">
                  <c:v>Security devices</c:v>
                </c:pt>
                <c:pt idx="5">
                  <c:v>Mobile Handsets</c:v>
                </c:pt>
                <c:pt idx="6">
                  <c:v>Tablets</c:v>
                </c:pt>
                <c:pt idx="7">
                  <c:v>Mobile Broadband</c:v>
                </c:pt>
                <c:pt idx="8">
                  <c:v>Business Broadband</c:v>
                </c:pt>
                <c:pt idx="9">
                  <c:v>Security software</c:v>
                </c:pt>
              </c:strCache>
            </c:strRef>
          </c:cat>
          <c:val>
            <c:numRef>
              <c:f>'Tech '!$C$2:$C$11</c:f>
            </c:numRef>
          </c:val>
          <c:extLst>
            <c:ext xmlns:c16="http://schemas.microsoft.com/office/drawing/2014/chart" uri="{C3380CC4-5D6E-409C-BE32-E72D297353CC}">
              <c16:uniqueId val="{00000001-9505-3E44-9B0D-3A1FAF210B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04020095"/>
        <c:axId val="1904021743"/>
      </c:barChart>
      <c:catAx>
        <c:axId val="19040200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4021743"/>
        <c:crosses val="autoZero"/>
        <c:auto val="1"/>
        <c:lblAlgn val="ctr"/>
        <c:lblOffset val="100"/>
        <c:noMultiLvlLbl val="0"/>
      </c:catAx>
      <c:valAx>
        <c:axId val="19040217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40200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COMPANY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Sheet2!$K$2:$K$6</c:f>
            </c:numRef>
          </c:val>
          <c:extLst>
            <c:ext xmlns:c16="http://schemas.microsoft.com/office/drawing/2014/chart" uri="{C3380CC4-5D6E-409C-BE32-E72D297353CC}">
              <c16:uniqueId val="{00000000-1820-D543-928D-2E49285B9831}"/>
            </c:ext>
          </c:extLst>
        </c:ser>
        <c:ser>
          <c:idx val="1"/>
          <c:order val="1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Sheet2!$L$2:$L$6</c:f>
            </c:numRef>
          </c:val>
          <c:extLst>
            <c:ext xmlns:c16="http://schemas.microsoft.com/office/drawing/2014/chart" uri="{C3380CC4-5D6E-409C-BE32-E72D297353CC}">
              <c16:uniqueId val="{00000001-1820-D543-928D-2E49285B9831}"/>
            </c:ext>
          </c:extLst>
        </c:ser>
        <c:ser>
          <c:idx val="2"/>
          <c:order val="2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Sheet2!$M$2:$M$6</c:f>
            </c:numRef>
          </c:val>
          <c:extLst>
            <c:ext xmlns:c16="http://schemas.microsoft.com/office/drawing/2014/chart" uri="{C3380CC4-5D6E-409C-BE32-E72D297353CC}">
              <c16:uniqueId val="{00000002-1820-D543-928D-2E49285B98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aseline="0"/>
              <a:t>Careers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80A-B442-A8BE-62B221990C1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80A-B442-A8BE-62B221990C1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80A-B442-A8BE-62B221990C1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80A-B442-A8BE-62B221990C1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80A-B442-A8BE-62B221990C13}"/>
              </c:ext>
            </c:extLst>
          </c:dPt>
          <c:cat>
            <c:strRef>
              <c:f>Sheet1!$A$1:$E$1</c:f>
              <c:strCache>
                <c:ptCount val="5"/>
                <c:pt idx="0">
                  <c:v>Information technology</c:v>
                </c:pt>
                <c:pt idx="1">
                  <c:v>Retired</c:v>
                </c:pt>
                <c:pt idx="2">
                  <c:v>Healthcare</c:v>
                </c:pt>
                <c:pt idx="3">
                  <c:v>Business, consulting and management</c:v>
                </c:pt>
                <c:pt idx="4">
                  <c:v>Energy and utilities</c:v>
                </c:pt>
              </c:strCache>
            </c:strRef>
          </c:cat>
          <c:val>
            <c:numRef>
              <c:f>Sheet1!$A$2:$E$2</c:f>
              <c:numCache>
                <c:formatCode>General</c:formatCode>
                <c:ptCount val="5"/>
                <c:pt idx="0">
                  <c:v>3</c:v>
                </c:pt>
                <c:pt idx="1">
                  <c:v>1</c:v>
                </c:pt>
                <c:pt idx="2">
                  <c:v>1</c:v>
                </c:pt>
                <c:pt idx="3">
                  <c:v>4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80A-B442-A8BE-62B221990C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EF7-0446-85FD-1E6A4AF076A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EF7-0446-85FD-1E6A4AF076A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EF7-0446-85FD-1E6A4AF076A4}"/>
              </c:ext>
            </c:extLst>
          </c:dPt>
          <c:cat>
            <c:strRef>
              <c:f>Sheet1!$A$7:$C$7</c:f>
              <c:strCache>
                <c:ptCount val="3"/>
                <c:pt idx="0">
                  <c:v>Male</c:v>
                </c:pt>
                <c:pt idx="1">
                  <c:v>Female</c:v>
                </c:pt>
                <c:pt idx="2">
                  <c:v>Non-Binary</c:v>
                </c:pt>
              </c:strCache>
            </c:strRef>
          </c:cat>
          <c:val>
            <c:numRef>
              <c:f>Sheet1!$A$8:$C$8</c:f>
              <c:numCache>
                <c:formatCode>General</c:formatCode>
                <c:ptCount val="3"/>
                <c:pt idx="0">
                  <c:v>3</c:v>
                </c:pt>
                <c:pt idx="1">
                  <c:v>6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EF7-0446-85FD-1E6A4AF076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88-0A42-9AD4-20615A0BFB8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88-0A42-9AD4-20615A0BFB80}"/>
              </c:ext>
            </c:extLst>
          </c:dPt>
          <c:cat>
            <c:strRef>
              <c:f>Sheet1!$A$13:$B$13</c:f>
              <c:strCache>
                <c:ptCount val="2"/>
                <c:pt idx="0">
                  <c:v>21-40</c:v>
                </c:pt>
                <c:pt idx="1">
                  <c:v>61-80</c:v>
                </c:pt>
              </c:strCache>
            </c:strRef>
          </c:cat>
          <c:val>
            <c:numRef>
              <c:f>Sheet1!$A$14:$B$14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88-0A42-9AD4-20615A0BFB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997160282435689E-2"/>
          <c:y val="1.2176558954296294E-2"/>
          <c:w val="0.51158196134574085"/>
          <c:h val="0.74004177997897569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5E5-9242-B646-A5F636CD682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5E5-9242-B646-A5F636CD682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5E5-9242-B646-A5F636CD682A}"/>
              </c:ext>
            </c:extLst>
          </c:dPt>
          <c:cat>
            <c:strRef>
              <c:f>Sheet1!$A$19:$C$19</c:f>
              <c:strCache>
                <c:ptCount val="3"/>
                <c:pt idx="0">
                  <c:v>Match the Headlines</c:v>
                </c:pt>
                <c:pt idx="1">
                  <c:v>Know The News</c:v>
                </c:pt>
                <c:pt idx="2">
                  <c:v>Who Reported What?</c:v>
                </c:pt>
              </c:strCache>
            </c:strRef>
          </c:cat>
          <c:val>
            <c:numRef>
              <c:f>Sheet1!$A$20:$C$20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5E5-9242-B646-A5F636CD6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61620971108203881"/>
          <c:y val="8.2203470108369467E-2"/>
          <c:w val="0.30615497481595738"/>
          <c:h val="0.233473916660178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4345F-0FEE-4547-ACCC-F842AAD5F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C1E73C-8B50-D54B-804E-B2BB566EE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A0E90-226D-BF47-938F-108BD9541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20094-D4C0-C942-A1BD-D4E4C993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7460A-29B1-0145-86E9-94241A987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297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1EB2-0BD3-C14F-BCF7-3D56F26B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E2278-1823-0342-868D-5D634B518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209A-A4C7-8844-BF62-207DD7A0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7A78C-7743-764B-9A63-73311D51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261EE-2460-DC4F-9562-D9D7134E9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0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B6BB20-ADF6-B043-A4C8-2F5B597B94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0182D-D4DD-A842-B14D-4B7ED6900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981F1-D2CD-C943-974B-0FC65017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E5FCB-52DA-1742-A31F-9B2929A4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8007A-A169-C845-B07A-E9085FEA4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29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65FB-EB7F-0548-8CBC-C6869602C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86944-9820-D24D-82D2-6E3274BFC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E0C74-F567-374D-8581-7295B8DC9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BCF13-6539-B740-87C8-A827D51DD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041CA-1B80-054F-B5E7-6C489C83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65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94C8D-44B3-D947-BED0-79C5E8D7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E0377-9EC3-854D-B269-E7D872ADC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CFEC2-FCEF-5C4D-9C8E-EDC62A5B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FBD9C-5D5F-4047-B79C-F1DB3302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A717-254E-1E4A-9247-B3BCD661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6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FB6AA-EAAD-724B-9491-0EAECF76B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D95F1-2894-C243-99AA-2909F8FF1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E1712-2823-5A4A-8629-8C3258D17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F59F1-9A7B-1E42-9438-666A64E4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C6DAF-F02F-7245-AEB5-C1E8C7C1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BEBDD-4A8C-BC47-9087-0895BA19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04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A6AC1-BE8D-0149-9914-F5B883ECA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5BDC3-E1B8-C742-8880-BE8894F4F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B1EDB-6054-B94F-A28F-4F7C90C8B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2C1FD-A755-3B47-A649-D60224453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721E06-A0C0-744A-BD8E-382AA77647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587FC5-0403-224F-BDEF-BFC06122E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D9F6C-D353-5440-A488-D0E3EC9E7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249024-25E1-AD49-BB8D-FD0F352B7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58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7BE5-4EA0-2D49-85B6-5A119632D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E5C411-68B9-BF47-BC14-C40D0E54D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9C6A3-F9F4-8A4F-B8FA-862645A73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1B9B5-802B-2D4A-AB15-86B8F94C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75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E10EC-0833-554E-8D5C-D8166C0B1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FD32D-23A4-BE4D-8B0C-2BCB1B78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532AE-B93A-1D4F-BB1B-701D8F9C3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967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2FD09-3BE4-9342-963F-3396503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32A4C-B3DA-6B41-927E-1A964DD0B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D7208D-CC3D-3A4C-BE62-27A961978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022D8-35CD-0D49-886A-32363E632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0C9E7-2913-034E-A18C-87F7BC3E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9D52B-5450-A244-8F2A-1F49DC59A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60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B9F9D-6C85-8D49-9058-CBA37312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AA8C4-4786-C74A-9935-6419EFF0D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C075F-FB25-DB4A-A797-40DD2414A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AD42D-AFA2-584F-897D-F010656C1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1E639-B546-1D44-BEEE-07906309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C5581-3443-DE43-B0FE-49376458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08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3CDA76-CC1C-344D-85D6-A2588692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1F1D6-2A42-0F46-B996-7F671F52C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CB0F1-433C-6547-8CA4-5B456CDB0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4C4F0-B84C-0141-BE85-8FE84AF43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A0E74-B55E-FC4D-A3B1-1C0E10B7C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81E323-8E89-1448-B63D-A7BA6EE7ECE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513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329510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velapp.com/prototype/144665he/screen/77130957" TargetMode="External"/><Relationship Id="rId2" Type="http://schemas.openxmlformats.org/officeDocument/2006/relationships/hyperlink" Target="https://github.com/jamesrw94/UoB_group_project/blob/main/UX%20Design/SEGP%20First%20Survey%20Questions.pdf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marvelapp.com/prototype/144665he/screen/77130957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B681B-CC85-644F-87E9-DEB5DD2BC2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News Headline Matching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User Research Report</a:t>
            </a:r>
          </a:p>
        </p:txBody>
      </p:sp>
    </p:spTree>
    <p:extLst>
      <p:ext uri="{BB962C8B-B14F-4D97-AF65-F5344CB8AC3E}">
        <p14:creationId xmlns:p14="http://schemas.microsoft.com/office/powerpoint/2010/main" val="100821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2 – Mobile?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291398-4FA2-F841-A3EA-6C86B89FA04D}"/>
              </a:ext>
            </a:extLst>
          </p:cNvPr>
          <p:cNvSpPr txBox="1"/>
          <p:nvPr/>
        </p:nvSpPr>
        <p:spPr>
          <a:xfrm>
            <a:off x="902993" y="2166909"/>
            <a:ext cx="4446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was unable to make game work on iPhone”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5916E5-881B-F248-82A9-D946458F2240}"/>
              </a:ext>
            </a:extLst>
          </p:cNvPr>
          <p:cNvSpPr txBox="1"/>
          <p:nvPr/>
        </p:nvSpPr>
        <p:spPr>
          <a:xfrm>
            <a:off x="4533293" y="3104882"/>
            <a:ext cx="677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couldn’t drag and drop the answers (using web browser on iPhone)”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76C1FD-2394-7447-ABD4-3F7FD919EC4D}"/>
              </a:ext>
            </a:extLst>
          </p:cNvPr>
          <p:cNvSpPr/>
          <p:nvPr/>
        </p:nvSpPr>
        <p:spPr>
          <a:xfrm>
            <a:off x="838200" y="4615931"/>
            <a:ext cx="22878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D5BA3-F178-B648-8FB8-94C13F7B9876}"/>
              </a:ext>
            </a:extLst>
          </p:cNvPr>
          <p:cNvSpPr txBox="1"/>
          <p:nvPr/>
        </p:nvSpPr>
        <p:spPr>
          <a:xfrm>
            <a:off x="860589" y="5442232"/>
            <a:ext cx="9730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we need to investigate Android / iOS compatibility and responsive design of the future application?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5FF822-DC78-AB4D-A729-672C0FBA1EBD}"/>
              </a:ext>
            </a:extLst>
          </p:cNvPr>
          <p:cNvSpPr txBox="1"/>
          <p:nvPr/>
        </p:nvSpPr>
        <p:spPr>
          <a:xfrm>
            <a:off x="1060512" y="4099831"/>
            <a:ext cx="6028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“…possibly dodgy android Firefox nightly than the site though“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8FD6F3-BB11-2F42-91AD-5EEEA63FC74F}"/>
              </a:ext>
            </a:extLst>
          </p:cNvPr>
          <p:cNvSpPr txBox="1"/>
          <p:nvPr/>
        </p:nvSpPr>
        <p:spPr>
          <a:xfrm>
            <a:off x="901935" y="1457595"/>
            <a:ext cx="9153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Some users accessed the test on mobiles, prototype was not responsive to differing screen sizes</a:t>
            </a:r>
          </a:p>
        </p:txBody>
      </p:sp>
    </p:spTree>
    <p:extLst>
      <p:ext uri="{BB962C8B-B14F-4D97-AF65-F5344CB8AC3E}">
        <p14:creationId xmlns:p14="http://schemas.microsoft.com/office/powerpoint/2010/main" val="2860274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3 – Prototype Limitations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291398-4FA2-F841-A3EA-6C86B89FA04D}"/>
              </a:ext>
            </a:extLst>
          </p:cNvPr>
          <p:cNvSpPr txBox="1"/>
          <p:nvPr/>
        </p:nvSpPr>
        <p:spPr>
          <a:xfrm>
            <a:off x="1276214" y="1858538"/>
            <a:ext cx="785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was only able to click on the tweet, which moved it into the correct box for me”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76C1FD-2394-7447-ABD4-3F7FD919EC4D}"/>
              </a:ext>
            </a:extLst>
          </p:cNvPr>
          <p:cNvSpPr/>
          <p:nvPr/>
        </p:nvSpPr>
        <p:spPr>
          <a:xfrm>
            <a:off x="838200" y="4615931"/>
            <a:ext cx="22878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D5BA3-F178-B648-8FB8-94C13F7B9876}"/>
              </a:ext>
            </a:extLst>
          </p:cNvPr>
          <p:cNvSpPr txBox="1"/>
          <p:nvPr/>
        </p:nvSpPr>
        <p:spPr>
          <a:xfrm>
            <a:off x="838200" y="5496677"/>
            <a:ext cx="8571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Build and re-test with a coded prototype or find a UX tool with drag and drop capabilities.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83ABEB-132E-764D-91A5-F65F0239F977}"/>
              </a:ext>
            </a:extLst>
          </p:cNvPr>
          <p:cNvSpPr txBox="1"/>
          <p:nvPr/>
        </p:nvSpPr>
        <p:spPr>
          <a:xfrm>
            <a:off x="5201552" y="2704011"/>
            <a:ext cx="6514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“The tiles on the first page, the headlines could have been in boxes </a:t>
            </a:r>
          </a:p>
          <a:p>
            <a:r>
              <a:rPr lang="en-US" dirty="0"/>
              <a:t>to make the drag and drop easier to use…”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B46CDE-A688-4543-86AA-D4B7A4CC922B}"/>
              </a:ext>
            </a:extLst>
          </p:cNvPr>
          <p:cNvSpPr txBox="1"/>
          <p:nvPr/>
        </p:nvSpPr>
        <p:spPr>
          <a:xfrm>
            <a:off x="607955" y="3884329"/>
            <a:ext cx="605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“Matching seems to be functionally broken and always moved </a:t>
            </a:r>
          </a:p>
          <a:p>
            <a:r>
              <a:rPr lang="en-US" dirty="0"/>
              <a:t>the text to the right-hand option…”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FACE5D-6D9F-2D48-8608-AA9F1DD21950}"/>
              </a:ext>
            </a:extLst>
          </p:cNvPr>
          <p:cNvSpPr txBox="1"/>
          <p:nvPr/>
        </p:nvSpPr>
        <p:spPr>
          <a:xfrm>
            <a:off x="838200" y="1428244"/>
            <a:ext cx="6441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Users struggled to complete the game due to prototype limitations</a:t>
            </a:r>
          </a:p>
        </p:txBody>
      </p:sp>
    </p:spTree>
    <p:extLst>
      <p:ext uri="{BB962C8B-B14F-4D97-AF65-F5344CB8AC3E}">
        <p14:creationId xmlns:p14="http://schemas.microsoft.com/office/powerpoint/2010/main" val="2135656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Insight 4 - Name of the Single Page Application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BE438DA-CE0E-B64F-95AC-5CAD3A650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2822986"/>
              </p:ext>
            </p:extLst>
          </p:nvPr>
        </p:nvGraphicFramePr>
        <p:xfrm>
          <a:off x="597380" y="2392362"/>
          <a:ext cx="9999586" cy="5214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EEBDC93-19B1-9C49-AAA2-607C39171902}"/>
              </a:ext>
            </a:extLst>
          </p:cNvPr>
          <p:cNvSpPr txBox="1"/>
          <p:nvPr/>
        </p:nvSpPr>
        <p:spPr>
          <a:xfrm>
            <a:off x="8477906" y="6308209"/>
            <a:ext cx="371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…continued in Moderated User Tests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B0534A-34D9-9A40-BE9B-BAC9B1C1C8F1}"/>
              </a:ext>
            </a:extLst>
          </p:cNvPr>
          <p:cNvSpPr txBox="1"/>
          <p:nvPr/>
        </p:nvSpPr>
        <p:spPr>
          <a:xfrm>
            <a:off x="838200" y="1564118"/>
            <a:ext cx="623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Users were split evenly on picking the name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2643448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0C325-FC37-EE44-B61B-E8A47000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Moderated User Test - Insights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B2ED6A-C7B6-4542-80B7-BC2A6DF094E4}"/>
              </a:ext>
            </a:extLst>
          </p:cNvPr>
          <p:cNvGrpSpPr/>
          <p:nvPr/>
        </p:nvGrpSpPr>
        <p:grpSpPr>
          <a:xfrm>
            <a:off x="5250277" y="3075823"/>
            <a:ext cx="1691445" cy="1884721"/>
            <a:chOff x="11216813" y="4978401"/>
            <a:chExt cx="2352504" cy="2621318"/>
          </a:xfrm>
        </p:grpSpPr>
        <p:pic>
          <p:nvPicPr>
            <p:cNvPr id="7" name="Picture 6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411F7804-88BC-BF46-9E45-E8383CAF65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9B55EC-2BB7-EA4D-996F-BE410E4D08BB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333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Insight 4 - Name of the Single Page Application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EEBDC93-19B1-9C49-AAA2-607C39171902}"/>
              </a:ext>
            </a:extLst>
          </p:cNvPr>
          <p:cNvSpPr txBox="1"/>
          <p:nvPr/>
        </p:nvSpPr>
        <p:spPr>
          <a:xfrm>
            <a:off x="8477906" y="6308209"/>
            <a:ext cx="371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…continued in Moderated User Tests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40429E-4F49-2D4F-BE41-EB5FC1130CF5}"/>
              </a:ext>
            </a:extLst>
          </p:cNvPr>
          <p:cNvSpPr txBox="1"/>
          <p:nvPr/>
        </p:nvSpPr>
        <p:spPr>
          <a:xfrm>
            <a:off x="1042988" y="2689503"/>
            <a:ext cx="7007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Two: “I quite like Know the News, to be fair, I think it’s alright.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EF2BE1-BC76-C144-823A-A3328D36F7AD}"/>
              </a:ext>
            </a:extLst>
          </p:cNvPr>
          <p:cNvSpPr txBox="1"/>
          <p:nvPr/>
        </p:nvSpPr>
        <p:spPr>
          <a:xfrm>
            <a:off x="901395" y="4411286"/>
            <a:ext cx="169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CCA2A5-176B-E54A-88BB-6BB012A54DF8}"/>
              </a:ext>
            </a:extLst>
          </p:cNvPr>
          <p:cNvSpPr txBox="1"/>
          <p:nvPr/>
        </p:nvSpPr>
        <p:spPr>
          <a:xfrm>
            <a:off x="901395" y="5036582"/>
            <a:ext cx="99586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Combining survey and moderated results – Know the News is the most popular title for the application.  </a:t>
            </a:r>
          </a:p>
          <a:p>
            <a:r>
              <a:rPr lang="en-US" dirty="0"/>
              <a:t>Will do further research in future user tests if we need more confidence in the applications name.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B79B8-BCDC-0D48-9925-F914F171D3B3}"/>
              </a:ext>
            </a:extLst>
          </p:cNvPr>
          <p:cNvSpPr txBox="1"/>
          <p:nvPr/>
        </p:nvSpPr>
        <p:spPr>
          <a:xfrm>
            <a:off x="1042988" y="1930956"/>
            <a:ext cx="971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One: Could not think of anything at the time, but afterwards felt Know the News was good</a:t>
            </a:r>
          </a:p>
        </p:txBody>
      </p:sp>
    </p:spTree>
    <p:extLst>
      <p:ext uri="{BB962C8B-B14F-4D97-AF65-F5344CB8AC3E}">
        <p14:creationId xmlns:p14="http://schemas.microsoft.com/office/powerpoint/2010/main" val="2303134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15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Task – Selection Pages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 dirty="0">
                  <a:latin typeface="Vodafone Rg" pitchFamily="34" charset="0"/>
                </a:rPr>
                <a:t>User Testing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A561A0D-7F8D-844B-B18F-1653CFF90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81" y="2336625"/>
            <a:ext cx="4475893" cy="2906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46D64B-3574-2248-AD92-73F241366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557" y="2287151"/>
            <a:ext cx="4373976" cy="295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D9ECCC-2D72-C144-9D50-1DCA14066160}"/>
              </a:ext>
            </a:extLst>
          </p:cNvPr>
          <p:cNvSpPr txBox="1"/>
          <p:nvPr/>
        </p:nvSpPr>
        <p:spPr>
          <a:xfrm>
            <a:off x="5672138" y="378618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C47050-D4D0-274F-8C8A-F173586E618F}"/>
              </a:ext>
            </a:extLst>
          </p:cNvPr>
          <p:cNvSpPr txBox="1"/>
          <p:nvPr/>
        </p:nvSpPr>
        <p:spPr>
          <a:xfrm>
            <a:off x="742950" y="5800725"/>
            <a:ext cx="750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Design Decision: Are people allowed multiple questions, or just one at a time?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FB43F1-D77E-014A-A8F0-07B5F17CEB78}"/>
              </a:ext>
            </a:extLst>
          </p:cNvPr>
          <p:cNvSpPr txBox="1"/>
          <p:nvPr/>
        </p:nvSpPr>
        <p:spPr>
          <a:xfrm>
            <a:off x="941274" y="1504020"/>
            <a:ext cx="6889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Researching prototype selection page for insights into design decisions</a:t>
            </a:r>
          </a:p>
        </p:txBody>
      </p:sp>
    </p:spTree>
    <p:extLst>
      <p:ext uri="{BB962C8B-B14F-4D97-AF65-F5344CB8AC3E}">
        <p14:creationId xmlns:p14="http://schemas.microsoft.com/office/powerpoint/2010/main" val="554328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16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Insight – Selection Pages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 dirty="0">
                  <a:latin typeface="Vodafone Rg" pitchFamily="34" charset="0"/>
                </a:rPr>
                <a:t>User Testing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A561A0D-7F8D-844B-B18F-1653CFF90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3919322"/>
            <a:ext cx="3424237" cy="22238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DA7ECA-EDEE-7048-A761-269553465255}"/>
              </a:ext>
            </a:extLst>
          </p:cNvPr>
          <p:cNvSpPr txBox="1"/>
          <p:nvPr/>
        </p:nvSpPr>
        <p:spPr>
          <a:xfrm>
            <a:off x="1200150" y="2228850"/>
            <a:ext cx="103817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2: I probably expect a bit of an explanation below the title… however it is obvious I am supposed </a:t>
            </a:r>
          </a:p>
          <a:p>
            <a:r>
              <a:rPr lang="en-US" dirty="0"/>
              <a:t>to click these.”</a:t>
            </a:r>
          </a:p>
          <a:p>
            <a:endParaRPr lang="en-US" dirty="0"/>
          </a:p>
          <a:p>
            <a:r>
              <a:rPr lang="en-US" dirty="0"/>
              <a:t>“I think from my first impressions that this is a game… I’d be familiar enough to click on the buttons however </a:t>
            </a:r>
          </a:p>
          <a:p>
            <a:r>
              <a:rPr lang="en-US" dirty="0"/>
              <a:t>a bit of an explanation would be best to go with it, so you know how many to pick.”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51437C-93B5-C04B-B1D4-4791DE368072}"/>
              </a:ext>
            </a:extLst>
          </p:cNvPr>
          <p:cNvSpPr txBox="1"/>
          <p:nvPr/>
        </p:nvSpPr>
        <p:spPr>
          <a:xfrm>
            <a:off x="6027927" y="5326448"/>
            <a:ext cx="4963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subtitles or add additional stages to present</a:t>
            </a:r>
          </a:p>
          <a:p>
            <a:r>
              <a:rPr lang="en-US" dirty="0"/>
              <a:t>the concept/idea behind the game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B2E50-7FEF-024B-AE8E-C74B5BA88421}"/>
              </a:ext>
            </a:extLst>
          </p:cNvPr>
          <p:cNvSpPr txBox="1"/>
          <p:nvPr/>
        </p:nvSpPr>
        <p:spPr>
          <a:xfrm>
            <a:off x="6027927" y="4758211"/>
            <a:ext cx="169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9027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17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Task – Question Pages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D98345-1AB3-7744-B453-90A15BDF5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14663"/>
            <a:ext cx="4705980" cy="29902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2BBB93-7099-CE4B-A80C-0D76403F1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928" y="3014662"/>
            <a:ext cx="4727766" cy="299021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31F95BC-D849-BC4D-A136-D7B60C71D0B3}"/>
              </a:ext>
            </a:extLst>
          </p:cNvPr>
          <p:cNvSpPr txBox="1"/>
          <p:nvPr/>
        </p:nvSpPr>
        <p:spPr>
          <a:xfrm>
            <a:off x="838200" y="1624249"/>
            <a:ext cx="7219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Research comparing two prototype questions pages for insights into design</a:t>
            </a:r>
          </a:p>
        </p:txBody>
      </p:sp>
    </p:spTree>
    <p:extLst>
      <p:ext uri="{BB962C8B-B14F-4D97-AF65-F5344CB8AC3E}">
        <p14:creationId xmlns:p14="http://schemas.microsoft.com/office/powerpoint/2010/main" val="3336929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Insight – Question Pages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D98345-1AB3-7744-B453-90A15BDF5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7" y="4882228"/>
            <a:ext cx="2319967" cy="14741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2BBB93-7099-CE4B-A80C-0D76403F1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348" y="4882228"/>
            <a:ext cx="2428023" cy="153567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8463C29-C3A0-E446-BB09-D13A5FD32661}"/>
              </a:ext>
            </a:extLst>
          </p:cNvPr>
          <p:cNvSpPr txBox="1"/>
          <p:nvPr/>
        </p:nvSpPr>
        <p:spPr>
          <a:xfrm>
            <a:off x="838200" y="1719941"/>
            <a:ext cx="10868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One: “I think that one (2) is easier… having one tweet was OK, I mean having two to compare,</a:t>
            </a:r>
          </a:p>
          <a:p>
            <a:r>
              <a:rPr lang="en-US" dirty="0"/>
              <a:t>I suppose if you aren’t too sure, then you’ve got a second chance of realizing which one is which as one might be </a:t>
            </a:r>
          </a:p>
          <a:p>
            <a:r>
              <a:rPr lang="en-US" dirty="0"/>
              <a:t>easier to decide / get it right?”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25990A-635C-7E41-A654-0392262A07E7}"/>
              </a:ext>
            </a:extLst>
          </p:cNvPr>
          <p:cNvSpPr txBox="1"/>
          <p:nvPr/>
        </p:nvSpPr>
        <p:spPr>
          <a:xfrm>
            <a:off x="2891859" y="4527183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(1)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2F2514-E4A1-FD4C-BE05-8E9FDF85F2B6}"/>
              </a:ext>
            </a:extLst>
          </p:cNvPr>
          <p:cNvSpPr txBox="1"/>
          <p:nvPr/>
        </p:nvSpPr>
        <p:spPr>
          <a:xfrm>
            <a:off x="8857391" y="457200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B055FD-92CB-6D4F-99B6-50EF8C9B5C4E}"/>
              </a:ext>
            </a:extLst>
          </p:cNvPr>
          <p:cNvSpPr txBox="1"/>
          <p:nvPr/>
        </p:nvSpPr>
        <p:spPr>
          <a:xfrm>
            <a:off x="914400" y="3371850"/>
            <a:ext cx="10253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Two: “I think it is more obvious that you are incorrect (with 2) however would still be nice to see</a:t>
            </a:r>
          </a:p>
          <a:p>
            <a:r>
              <a:rPr lang="en-US" dirty="0"/>
              <a:t>both tweets”</a:t>
            </a:r>
          </a:p>
        </p:txBody>
      </p:sp>
    </p:spTree>
    <p:extLst>
      <p:ext uri="{BB962C8B-B14F-4D97-AF65-F5344CB8AC3E}">
        <p14:creationId xmlns:p14="http://schemas.microsoft.com/office/powerpoint/2010/main" val="2993776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19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Summary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550858-C03C-DA4C-AB5E-E6DC0982FEAF}"/>
              </a:ext>
            </a:extLst>
          </p:cNvPr>
          <p:cNvGrpSpPr/>
          <p:nvPr/>
        </p:nvGrpSpPr>
        <p:grpSpPr>
          <a:xfrm>
            <a:off x="10619828" y="194109"/>
            <a:ext cx="1467943" cy="1944025"/>
            <a:chOff x="1059286" y="1943969"/>
            <a:chExt cx="2041651" cy="2703798"/>
          </a:xfrm>
        </p:grpSpPr>
        <p:pic>
          <p:nvPicPr>
            <p:cNvPr id="15" name="Picture 1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82481BAF-F9F5-3C4A-90E0-F0929AFE8D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348"/>
            <a:stretch/>
          </p:blipFill>
          <p:spPr>
            <a:xfrm>
              <a:off x="1059286" y="1943969"/>
              <a:ext cx="2041651" cy="1769137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DBA5BF-50C0-6F40-AA6D-620EF0406451}"/>
                </a:ext>
              </a:extLst>
            </p:cNvPr>
            <p:cNvSpPr txBox="1"/>
            <p:nvPr/>
          </p:nvSpPr>
          <p:spPr>
            <a:xfrm>
              <a:off x="1301178" y="397043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endParaRPr lang="en-GB" sz="1439" dirty="0">
                <a:latin typeface="Vodafone Rg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F546638-DE81-4642-92AB-5EB912F5615C}"/>
              </a:ext>
            </a:extLst>
          </p:cNvPr>
          <p:cNvSpPr txBox="1"/>
          <p:nvPr/>
        </p:nvSpPr>
        <p:spPr>
          <a:xfrm>
            <a:off x="1042988" y="2043113"/>
            <a:ext cx="873546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subtitles or add additional stages to present the concept/idea behind the game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Do we need to investigate Android / iOS compatibility of the future website?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Know the News is currently most popular name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One or Two Tweets per question?  Two most popular.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Limitations of Prototype – More testing will be useful once front end is more developed.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Mobile compatibility?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643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813BC0-B6A3-401E-8BFF-FA8A0C419EAA}"/>
              </a:ext>
            </a:extLst>
          </p:cNvPr>
          <p:cNvSpPr txBox="1"/>
          <p:nvPr/>
        </p:nvSpPr>
        <p:spPr>
          <a:xfrm>
            <a:off x="1245613" y="2234316"/>
            <a:ext cx="2679257" cy="14333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8415" tIns="39208" rIns="78415" bIns="3920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1045506">
              <a:defRPr/>
            </a:pPr>
            <a:r>
              <a:rPr lang="en-US" sz="4400" b="1" dirty="0">
                <a:solidFill>
                  <a:schemeClr val="accent1"/>
                </a:solidFill>
                <a:ea typeface="+mn-lt"/>
                <a:cs typeface="+mn-lt"/>
              </a:rPr>
              <a:t>Research Objectives</a:t>
            </a:r>
            <a:endParaRPr lang="en-US" sz="4400" b="1" dirty="0">
              <a:solidFill>
                <a:schemeClr val="accent1"/>
              </a:solidFill>
              <a:latin typeface="Vodafone Rg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8123ADB1-9803-4ECF-BE47-C72FC4B10936}"/>
              </a:ext>
            </a:extLst>
          </p:cNvPr>
          <p:cNvSpPr/>
          <p:nvPr/>
        </p:nvSpPr>
        <p:spPr>
          <a:xfrm>
            <a:off x="5813603" y="528405"/>
            <a:ext cx="4822866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  <a:cs typeface="Raleway" pitchFamily="34" charset="-120"/>
              </a:rPr>
              <a:t>The </a:t>
            </a: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</a:rPr>
              <a:t>focus was to test the currently designed prototype.</a:t>
            </a:r>
          </a:p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</a:rPr>
              <a:t>This study allowed a deeper dive into potential improvements by providing user feedback on the design, enabling a more user centred approach to be created from the insights we have gained.</a:t>
            </a:r>
          </a:p>
        </p:txBody>
      </p:sp>
      <p:pic>
        <p:nvPicPr>
          <p:cNvPr id="9" name="Object 3" descr="preencoded.png">
            <a:extLst>
              <a:ext uri="{FF2B5EF4-FFF2-40B4-BE49-F238E27FC236}">
                <a16:creationId xmlns:a16="http://schemas.microsoft.com/office/drawing/2014/main" id="{DA2626D6-C8FC-403E-A03F-B37397AFC91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13602" y="2088625"/>
            <a:ext cx="606638" cy="745070"/>
          </a:xfrm>
          <a:prstGeom prst="rect">
            <a:avLst/>
          </a:prstGeom>
          <a:noFill/>
        </p:spPr>
      </p:pic>
      <p:sp>
        <p:nvSpPr>
          <p:cNvPr id="10" name="Object 4">
            <a:extLst>
              <a:ext uri="{FF2B5EF4-FFF2-40B4-BE49-F238E27FC236}">
                <a16:creationId xmlns:a16="http://schemas.microsoft.com/office/drawing/2014/main" id="{4FC24420-74A5-4AE6-89E3-E89EC7B3D63A}"/>
              </a:ext>
            </a:extLst>
          </p:cNvPr>
          <p:cNvSpPr/>
          <p:nvPr/>
        </p:nvSpPr>
        <p:spPr>
          <a:xfrm>
            <a:off x="6647554" y="4627677"/>
            <a:ext cx="4298833" cy="4729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658"/>
              </a:lnSpc>
              <a:spcAft>
                <a:spcPts val="515"/>
              </a:spcAft>
            </a:pPr>
            <a:r>
              <a:rPr lang="en-US" sz="2012" b="1" dirty="0">
                <a:solidFill>
                  <a:srgbClr val="000000"/>
                </a:solidFill>
                <a:latin typeface="Vodafone Lt"/>
                <a:ea typeface="Roboto"/>
                <a:cs typeface="Roboto" pitchFamily="34" charset="-120"/>
              </a:rPr>
              <a:t>Share insights</a:t>
            </a: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CF68DBC9-64D1-4227-B2F2-2F616885C843}"/>
              </a:ext>
            </a:extLst>
          </p:cNvPr>
          <p:cNvSpPr/>
          <p:nvPr/>
        </p:nvSpPr>
        <p:spPr>
          <a:xfrm>
            <a:off x="6635656" y="5120456"/>
            <a:ext cx="4298833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US" sz="1294" dirty="0">
                <a:solidFill>
                  <a:srgbClr val="444444"/>
                </a:solidFill>
                <a:latin typeface="Vodafone Lt"/>
                <a:ea typeface="Raleway"/>
                <a:cs typeface="Raleway" pitchFamily="34" charset="-120"/>
              </a:rPr>
              <a:t>Share results back to the teams to bring the voice of the user into the design process.</a:t>
            </a:r>
            <a:endParaRPr lang="en-US" sz="1294" dirty="0">
              <a:solidFill>
                <a:srgbClr val="444444"/>
              </a:solidFill>
              <a:latin typeface="Vodafone Lt"/>
              <a:ea typeface="Raleway"/>
            </a:endParaRPr>
          </a:p>
        </p:txBody>
      </p:sp>
      <p:pic>
        <p:nvPicPr>
          <p:cNvPr id="12" name="Object 3" descr="preencoded.png">
            <a:extLst>
              <a:ext uri="{FF2B5EF4-FFF2-40B4-BE49-F238E27FC236}">
                <a16:creationId xmlns:a16="http://schemas.microsoft.com/office/drawing/2014/main" id="{59570A33-5D0A-40BF-B706-3A2188AE37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67719" y="3399658"/>
            <a:ext cx="606639" cy="563854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DA8FC390-4E44-459C-8D7C-4BD472BAB07E}"/>
              </a:ext>
            </a:extLst>
          </p:cNvPr>
          <p:cNvSpPr/>
          <p:nvPr/>
        </p:nvSpPr>
        <p:spPr>
          <a:xfrm>
            <a:off x="6694198" y="3752981"/>
            <a:ext cx="4205547" cy="1877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294" dirty="0">
                <a:latin typeface="Vodafone Lt" panose="020B0606040202020204" pitchFamily="34" charset="0"/>
                <a:ea typeface="Raleway" pitchFamily="34" charset="-122"/>
                <a:cs typeface="Raleway" pitchFamily="34" charset="-120"/>
              </a:rPr>
              <a:t>Learn more about how users interact with the prototype</a:t>
            </a:r>
            <a:endParaRPr lang="en-US" sz="1294" dirty="0">
              <a:latin typeface="Vodafone Lt" panose="020B0606040202020204" pitchFamily="34" charset="0"/>
            </a:endParaRPr>
          </a:p>
        </p:txBody>
      </p:sp>
      <p:pic>
        <p:nvPicPr>
          <p:cNvPr id="14" name="Object 3" descr="preencoded.png">
            <a:extLst>
              <a:ext uri="{FF2B5EF4-FFF2-40B4-BE49-F238E27FC236}">
                <a16:creationId xmlns:a16="http://schemas.microsoft.com/office/drawing/2014/main" id="{0787D2E9-35A7-4564-9826-69884551CCD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69147" y="4568756"/>
            <a:ext cx="618320" cy="648149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3B88A108-6548-4215-9B71-6E469F5C9BF9}"/>
              </a:ext>
            </a:extLst>
          </p:cNvPr>
          <p:cNvSpPr/>
          <p:nvPr/>
        </p:nvSpPr>
        <p:spPr>
          <a:xfrm>
            <a:off x="6700211" y="2068952"/>
            <a:ext cx="4981361" cy="330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950"/>
              </a:lnSpc>
              <a:spcAft>
                <a:spcPts val="556"/>
              </a:spcAft>
            </a:pPr>
            <a:r>
              <a:rPr lang="en-US" sz="1863" b="1" dirty="0">
                <a:solidFill>
                  <a:srgbClr val="000000"/>
                </a:solidFill>
                <a:latin typeface="Vodafone Lt"/>
                <a:ea typeface="Roboto"/>
                <a:cs typeface="Roboto" pitchFamily="34" charset="-120"/>
              </a:rPr>
              <a:t>Understand digital behaviors</a:t>
            </a:r>
            <a:endParaRPr lang="en-US" sz="1863" b="1" dirty="0">
              <a:latin typeface="Vodafone Lt"/>
              <a:ea typeface="Roboto"/>
            </a:endParaRPr>
          </a:p>
        </p:txBody>
      </p:sp>
      <p:sp>
        <p:nvSpPr>
          <p:cNvPr id="16" name="Object 5">
            <a:extLst>
              <a:ext uri="{FF2B5EF4-FFF2-40B4-BE49-F238E27FC236}">
                <a16:creationId xmlns:a16="http://schemas.microsoft.com/office/drawing/2014/main" id="{1E273544-13EF-40CF-83C4-94F1E3B97BE3}"/>
              </a:ext>
            </a:extLst>
          </p:cNvPr>
          <p:cNvSpPr/>
          <p:nvPr/>
        </p:nvSpPr>
        <p:spPr>
          <a:xfrm>
            <a:off x="6700211" y="2528054"/>
            <a:ext cx="4246176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242" dirty="0">
                <a:latin typeface="Vodafone Lt" panose="020B0606040202020204" pitchFamily="34" charset="0"/>
                <a:ea typeface="Raleway" pitchFamily="34" charset="-122"/>
              </a:rPr>
              <a:t>Look at how users interact with the prototype and use different variants of the UI proposed</a:t>
            </a:r>
            <a:r>
              <a:rPr lang="en-GB" sz="1294" dirty="0">
                <a:latin typeface="Vodafone Lt" panose="020B0606040202020204" pitchFamily="34" charset="0"/>
                <a:ea typeface="Raleway" pitchFamily="34" charset="-122"/>
              </a:rPr>
              <a:t>. </a:t>
            </a:r>
            <a:endParaRPr lang="en-US" sz="1294" dirty="0">
              <a:latin typeface="Vodafone Lt" panose="020B0606040202020204" pitchFamily="34" charset="0"/>
            </a:endParaRPr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3F2858B0-DC14-4E90-A7C9-A1766025C9F9}"/>
              </a:ext>
            </a:extLst>
          </p:cNvPr>
          <p:cNvSpPr/>
          <p:nvPr/>
        </p:nvSpPr>
        <p:spPr>
          <a:xfrm>
            <a:off x="6685526" y="3294220"/>
            <a:ext cx="6214225" cy="330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658"/>
              </a:lnSpc>
              <a:spcAft>
                <a:spcPts val="515"/>
              </a:spcAft>
            </a:pPr>
            <a:r>
              <a:rPr lang="en-US" sz="2012" b="1" dirty="0">
                <a:solidFill>
                  <a:srgbClr val="000000"/>
                </a:solidFill>
                <a:latin typeface="Vodafone Lt"/>
                <a:ea typeface="Roboto"/>
              </a:rPr>
              <a:t>Hear user feedback</a:t>
            </a:r>
            <a:endParaRPr lang="en-US" sz="2012" b="1" dirty="0">
              <a:latin typeface="Vodafone Lt"/>
              <a:ea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CB439-B987-C042-AFD6-E89666D6A18A}"/>
              </a:ext>
            </a:extLst>
          </p:cNvPr>
          <p:cNvSpPr txBox="1"/>
          <p:nvPr/>
        </p:nvSpPr>
        <p:spPr>
          <a:xfrm>
            <a:off x="7030729" y="2696966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endParaRPr lang="en-US" sz="1294">
              <a:latin typeface="Vodafone Rg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8B79B-9BBC-DA4E-B275-F75B340A1DF1}"/>
              </a:ext>
            </a:extLst>
          </p:cNvPr>
          <p:cNvSpPr txBox="1"/>
          <p:nvPr/>
        </p:nvSpPr>
        <p:spPr>
          <a:xfrm>
            <a:off x="7119043" y="277546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endParaRPr lang="en-US" sz="1294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64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DD58-CBCD-2E48-8D15-1B1E7005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045" y="690554"/>
            <a:ext cx="9873913" cy="824152"/>
          </a:xfrm>
        </p:spPr>
        <p:txBody>
          <a:bodyPr/>
          <a:lstStyle/>
          <a:p>
            <a:r>
              <a:rPr lang="en-GB" dirty="0"/>
              <a:t>Methodology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17A1142-930C-EB4B-AD69-D16F9C079F04}"/>
              </a:ext>
            </a:extLst>
          </p:cNvPr>
          <p:cNvGrpSpPr/>
          <p:nvPr/>
        </p:nvGrpSpPr>
        <p:grpSpPr>
          <a:xfrm>
            <a:off x="1629972" y="1651310"/>
            <a:ext cx="1467943" cy="1944025"/>
            <a:chOff x="1059286" y="1943969"/>
            <a:chExt cx="2041651" cy="2703798"/>
          </a:xfrm>
        </p:grpSpPr>
        <p:pic>
          <p:nvPicPr>
            <p:cNvPr id="15" name="Picture 1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5E31A399-CD5C-DA4E-98A4-92D3AC84E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348"/>
            <a:stretch/>
          </p:blipFill>
          <p:spPr>
            <a:xfrm>
              <a:off x="1059286" y="1943969"/>
              <a:ext cx="2041651" cy="176913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FEBE427-B68B-7641-9B03-ED21D7FE28FF}"/>
                </a:ext>
              </a:extLst>
            </p:cNvPr>
            <p:cNvSpPr txBox="1"/>
            <p:nvPr/>
          </p:nvSpPr>
          <p:spPr>
            <a:xfrm>
              <a:off x="1301178" y="397043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Desk Research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641E6D8-EEC7-A94F-A1CB-81A1F672E162}"/>
              </a:ext>
            </a:extLst>
          </p:cNvPr>
          <p:cNvGrpSpPr/>
          <p:nvPr/>
        </p:nvGrpSpPr>
        <p:grpSpPr>
          <a:xfrm>
            <a:off x="4095119" y="1656539"/>
            <a:ext cx="1380448" cy="1893183"/>
            <a:chOff x="4615354" y="1951242"/>
            <a:chExt cx="1919961" cy="2633085"/>
          </a:xfrm>
        </p:grpSpPr>
        <p:pic>
          <p:nvPicPr>
            <p:cNvPr id="17" name="Picture 16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96131440-55C2-9A47-970C-EE6DDBA20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4615354" y="1951242"/>
              <a:ext cx="1828527" cy="1591472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7EA95C4-C5BF-154A-880F-316925D30803}"/>
                </a:ext>
              </a:extLst>
            </p:cNvPr>
            <p:cNvSpPr txBox="1"/>
            <p:nvPr/>
          </p:nvSpPr>
          <p:spPr>
            <a:xfrm>
              <a:off x="4977449" y="390699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Focus Group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75FCA63-10EA-FF4C-B743-71F87C4F2648}"/>
              </a:ext>
            </a:extLst>
          </p:cNvPr>
          <p:cNvGrpSpPr/>
          <p:nvPr/>
        </p:nvGrpSpPr>
        <p:grpSpPr>
          <a:xfrm>
            <a:off x="6472771" y="1651311"/>
            <a:ext cx="1467943" cy="1907980"/>
            <a:chOff x="7764294" y="1943969"/>
            <a:chExt cx="2041651" cy="2653665"/>
          </a:xfrm>
        </p:grpSpPr>
        <p:pic>
          <p:nvPicPr>
            <p:cNvPr id="19" name="Picture 18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98F6696-C714-BE4E-8E45-8BF0064844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114"/>
            <a:stretch/>
          </p:blipFill>
          <p:spPr>
            <a:xfrm>
              <a:off x="7764294" y="1943969"/>
              <a:ext cx="2041651" cy="1753481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6B8BC3-F830-1C4F-8DC9-5517C3B5B809}"/>
                </a:ext>
              </a:extLst>
            </p:cNvPr>
            <p:cNvSpPr txBox="1"/>
            <p:nvPr/>
          </p:nvSpPr>
          <p:spPr>
            <a:xfrm>
              <a:off x="8307202" y="3920301"/>
              <a:ext cx="1036214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Interview 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2AC0397-7C2F-A64B-9B45-D419FC976A7D}"/>
              </a:ext>
            </a:extLst>
          </p:cNvPr>
          <p:cNvGrpSpPr/>
          <p:nvPr/>
        </p:nvGrpSpPr>
        <p:grpSpPr>
          <a:xfrm>
            <a:off x="8937917" y="1651310"/>
            <a:ext cx="1493867" cy="2040590"/>
            <a:chOff x="11223359" y="1943969"/>
            <a:chExt cx="2077708" cy="2838104"/>
          </a:xfrm>
        </p:grpSpPr>
        <p:pic>
          <p:nvPicPr>
            <p:cNvPr id="21" name="Picture 2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72ADB7D-5E28-BC43-A67B-5B03DAED61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690"/>
            <a:stretch/>
          </p:blipFill>
          <p:spPr>
            <a:xfrm>
              <a:off x="11223359" y="1943969"/>
              <a:ext cx="2032862" cy="1734241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5D23BD1-904E-9944-93CD-44B4F8155076}"/>
                </a:ext>
              </a:extLst>
            </p:cNvPr>
            <p:cNvSpPr txBox="1"/>
            <p:nvPr/>
          </p:nvSpPr>
          <p:spPr>
            <a:xfrm flipH="1">
              <a:off x="11456480" y="3900243"/>
              <a:ext cx="1844587" cy="881830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Journey Mapping 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7F95DEE-3009-5144-843B-F6975DA61341}"/>
              </a:ext>
            </a:extLst>
          </p:cNvPr>
          <p:cNvGrpSpPr/>
          <p:nvPr/>
        </p:nvGrpSpPr>
        <p:grpSpPr>
          <a:xfrm>
            <a:off x="1629972" y="3833060"/>
            <a:ext cx="1707977" cy="1899864"/>
            <a:chOff x="1059286" y="4978401"/>
            <a:chExt cx="2375496" cy="2642378"/>
          </a:xfrm>
        </p:grpSpPr>
        <p:pic>
          <p:nvPicPr>
            <p:cNvPr id="11" name="Picture 1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910E8ABE-4DE7-8D41-8200-776407FF1B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05" b="15073"/>
            <a:stretch/>
          </p:blipFill>
          <p:spPr>
            <a:xfrm>
              <a:off x="1059286" y="4978401"/>
              <a:ext cx="2375496" cy="1775013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5597564-D740-0845-BE69-3880E586C6F5}"/>
                </a:ext>
              </a:extLst>
            </p:cNvPr>
            <p:cNvSpPr txBox="1"/>
            <p:nvPr/>
          </p:nvSpPr>
          <p:spPr>
            <a:xfrm>
              <a:off x="1726594" y="6943446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A/B Testing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959C0DE-EEF5-9C49-8B55-A0F251F293AE}"/>
              </a:ext>
            </a:extLst>
          </p:cNvPr>
          <p:cNvGrpSpPr/>
          <p:nvPr/>
        </p:nvGrpSpPr>
        <p:grpSpPr>
          <a:xfrm>
            <a:off x="3974551" y="3940431"/>
            <a:ext cx="1971759" cy="1777352"/>
            <a:chOff x="4487874" y="5127735"/>
            <a:chExt cx="2742372" cy="2471985"/>
          </a:xfrm>
        </p:grpSpPr>
        <p:pic>
          <p:nvPicPr>
            <p:cNvPr id="13" name="Picture 1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5546DA50-1B3E-A040-84E7-E996E01E0F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25" b="19350"/>
            <a:stretch/>
          </p:blipFill>
          <p:spPr>
            <a:xfrm>
              <a:off x="4487874" y="5127735"/>
              <a:ext cx="2742372" cy="1775013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C231F45-8BA3-8847-8848-880054EFF781}"/>
                </a:ext>
              </a:extLst>
            </p:cNvPr>
            <p:cNvSpPr txBox="1"/>
            <p:nvPr/>
          </p:nvSpPr>
          <p:spPr>
            <a:xfrm>
              <a:off x="5103336" y="6922387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Analytics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4C0814B-7525-1340-9EBD-288EC62F158A}"/>
              </a:ext>
            </a:extLst>
          </p:cNvPr>
          <p:cNvGrpSpPr/>
          <p:nvPr/>
        </p:nvGrpSpPr>
        <p:grpSpPr>
          <a:xfrm>
            <a:off x="6582914" y="3833060"/>
            <a:ext cx="1713694" cy="1870660"/>
            <a:chOff x="8307202" y="4978401"/>
            <a:chExt cx="2383449" cy="2601761"/>
          </a:xfrm>
        </p:grpSpPr>
        <p:pic>
          <p:nvPicPr>
            <p:cNvPr id="23" name="Picture 2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2DF3C23-7143-7C4F-A66E-FC1D32C23D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C699159-7762-4D42-BD2E-A6C6839ECC9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E942128-DBEF-124E-A3D9-63D4B07EC41D}"/>
              </a:ext>
            </a:extLst>
          </p:cNvPr>
          <p:cNvGrpSpPr/>
          <p:nvPr/>
        </p:nvGrpSpPr>
        <p:grpSpPr>
          <a:xfrm>
            <a:off x="8933210" y="3833060"/>
            <a:ext cx="1691445" cy="1884721"/>
            <a:chOff x="11216813" y="4978401"/>
            <a:chExt cx="2352504" cy="2621318"/>
          </a:xfrm>
        </p:grpSpPr>
        <p:pic>
          <p:nvPicPr>
            <p:cNvPr id="25" name="Picture 2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4FBB9263-323A-D848-B14A-3CE542F65E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D8FAE62-F7FE-1040-90DF-14451BD2FFFC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879E968-DF68-2348-9F32-84A790EEA944}"/>
              </a:ext>
            </a:extLst>
          </p:cNvPr>
          <p:cNvSpPr/>
          <p:nvPr/>
        </p:nvSpPr>
        <p:spPr>
          <a:xfrm>
            <a:off x="8566072" y="3621399"/>
            <a:ext cx="2200607" cy="1914295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66" tIns="4566" rIns="4566" bIns="4566" numCol="1" spcCol="1270" rtlCol="0" anchor="ctr" anchorCtr="0">
            <a:noAutofit/>
          </a:bodyPr>
          <a:lstStyle/>
          <a:p>
            <a:pPr algn="ctr" defTabSz="31958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sz="719">
              <a:solidFill>
                <a:schemeClr val="accent1"/>
              </a:solidFill>
              <a:latin typeface="Vodafone Rg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F2C3404-DC03-BD40-BC01-CAE971A87669}"/>
              </a:ext>
            </a:extLst>
          </p:cNvPr>
          <p:cNvSpPr/>
          <p:nvPr/>
        </p:nvSpPr>
        <p:spPr>
          <a:xfrm>
            <a:off x="6145737" y="3626054"/>
            <a:ext cx="2200607" cy="1914295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66" tIns="4566" rIns="4566" bIns="4566" numCol="1" spcCol="1270" rtlCol="0" anchor="ctr" anchorCtr="0">
            <a:noAutofit/>
          </a:bodyPr>
          <a:lstStyle/>
          <a:p>
            <a:pPr algn="ctr" defTabSz="31958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sz="719">
              <a:solidFill>
                <a:schemeClr val="accent1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963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Methodology | </a:t>
            </a:r>
            <a:r>
              <a:rPr lang="en-US" b="0" dirty="0">
                <a:latin typeface="Vodafone Rg"/>
              </a:rPr>
              <a:t>Unmoderated Testing / Survey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18" name="Text Placeholder 3"/>
          <p:cNvSpPr txBox="1">
            <a:spLocks/>
          </p:cNvSpPr>
          <p:nvPr/>
        </p:nvSpPr>
        <p:spPr>
          <a:xfrm>
            <a:off x="813169" y="1053297"/>
            <a:ext cx="10557237" cy="2834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60000" indent="-36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anose="05000000000000000000" pitchFamily="2" charset="2"/>
              <a:buChar char="u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Wingdings 2" panose="05020102010507070707" pitchFamily="18" charset="2"/>
              <a:buChar char="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–"/>
              <a:tabLst>
                <a:tab pos="355600" algn="l"/>
                <a:tab pos="1163638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82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88900" algn="l"/>
                <a:tab pos="1339850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38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18827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97" dirty="0"/>
              <a:t>Connected with 10 people via Google Surveys</a:t>
            </a:r>
            <a:endParaRPr lang="en-US" sz="1297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C20E9-D6F4-4813-81F2-7BB7D78E32DD}"/>
              </a:ext>
            </a:extLst>
          </p:cNvPr>
          <p:cNvSpPr txBox="1"/>
          <p:nvPr/>
        </p:nvSpPr>
        <p:spPr>
          <a:xfrm>
            <a:off x="1299069" y="1902386"/>
            <a:ext cx="4598317" cy="341505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481" b="1" dirty="0">
                <a:solidFill>
                  <a:schemeClr val="accent1"/>
                </a:solidFill>
                <a:latin typeface="+mj-lt"/>
              </a:rPr>
              <a:t>Unmoderated User Tests on Google Surveys </a:t>
            </a:r>
          </a:p>
          <a:p>
            <a:r>
              <a:rPr lang="en-GB" sz="1481" dirty="0"/>
              <a:t>Asking users:  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Initial demographic questions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Free roam use of the prototype design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Follow up questions about the design choices</a:t>
            </a:r>
          </a:p>
          <a:p>
            <a:endParaRPr lang="en-GB" sz="1481" dirty="0"/>
          </a:p>
          <a:p>
            <a:r>
              <a:rPr lang="en-GB" sz="1481" dirty="0"/>
              <a:t>Link to Survey questions:</a:t>
            </a:r>
          </a:p>
          <a:p>
            <a:r>
              <a:rPr lang="en-GB" sz="1481" dirty="0">
                <a:hlinkClick r:id="rId2"/>
              </a:rPr>
              <a:t>Survey</a:t>
            </a:r>
            <a:endParaRPr lang="en-GB" sz="1481" dirty="0"/>
          </a:p>
          <a:p>
            <a:endParaRPr lang="en-GB" sz="1481" dirty="0"/>
          </a:p>
          <a:p>
            <a:r>
              <a:rPr lang="en-GB" sz="1481" dirty="0"/>
              <a:t>Links to prototype used:</a:t>
            </a:r>
          </a:p>
          <a:p>
            <a:r>
              <a:rPr lang="en-GB" sz="1481" dirty="0">
                <a:hlinkClick r:id="rId3"/>
              </a:rPr>
              <a:t>Prototype</a:t>
            </a:r>
            <a:endParaRPr lang="en-GB" sz="1481" dirty="0"/>
          </a:p>
          <a:p>
            <a:endParaRPr lang="en-GB" sz="1481" dirty="0"/>
          </a:p>
          <a:p>
            <a:endParaRPr lang="en-GB" sz="1481" dirty="0"/>
          </a:p>
          <a:p>
            <a:endParaRPr lang="en-GB" sz="148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17686FF-1502-B14B-B1A7-39E16BC2B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1224" y="1744791"/>
            <a:ext cx="4649096" cy="3875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988931-2C6D-2946-96CE-73CFD8BA753A}"/>
              </a:ext>
            </a:extLst>
          </p:cNvPr>
          <p:cNvSpPr txBox="1"/>
          <p:nvPr/>
        </p:nvSpPr>
        <p:spPr>
          <a:xfrm>
            <a:off x="15630525" y="4829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2200AF-A052-3248-9688-0AF25C94B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215" y="1930962"/>
            <a:ext cx="3599459" cy="25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69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Methodology | M</a:t>
            </a:r>
            <a:r>
              <a:rPr lang="en-US" b="0" dirty="0">
                <a:latin typeface="Vodafone Rg"/>
              </a:rPr>
              <a:t>oderated User Test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18" name="Text Placeholder 3"/>
          <p:cNvSpPr txBox="1">
            <a:spLocks/>
          </p:cNvSpPr>
          <p:nvPr/>
        </p:nvSpPr>
        <p:spPr>
          <a:xfrm>
            <a:off x="813169" y="1053297"/>
            <a:ext cx="10557237" cy="2834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60000" indent="-36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anose="05000000000000000000" pitchFamily="2" charset="2"/>
              <a:buChar char="u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Wingdings 2" panose="05020102010507070707" pitchFamily="18" charset="2"/>
              <a:buChar char="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–"/>
              <a:tabLst>
                <a:tab pos="355600" algn="l"/>
                <a:tab pos="1163638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82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88900" algn="l"/>
                <a:tab pos="1339850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38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18827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97" dirty="0"/>
              <a:t>Connected with 2 people via Zoom</a:t>
            </a:r>
            <a:endParaRPr lang="en-US" sz="1297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C20E9-D6F4-4813-81F2-7BB7D78E32DD}"/>
              </a:ext>
            </a:extLst>
          </p:cNvPr>
          <p:cNvSpPr txBox="1"/>
          <p:nvPr/>
        </p:nvSpPr>
        <p:spPr>
          <a:xfrm>
            <a:off x="1299069" y="1902386"/>
            <a:ext cx="4598317" cy="341505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481" b="1" dirty="0">
                <a:latin typeface="+mj-lt"/>
              </a:rPr>
              <a:t>Performed due to prototype limitations</a:t>
            </a:r>
          </a:p>
          <a:p>
            <a:endParaRPr lang="en-US" sz="1481" b="1" dirty="0">
              <a:solidFill>
                <a:schemeClr val="accent1"/>
              </a:solidFill>
              <a:latin typeface="+mj-lt"/>
            </a:endParaRPr>
          </a:p>
          <a:p>
            <a:r>
              <a:rPr lang="en-US" sz="1481" b="1" dirty="0">
                <a:solidFill>
                  <a:schemeClr val="accent1"/>
                </a:solidFill>
                <a:latin typeface="+mj-lt"/>
              </a:rPr>
              <a:t>Moderated User Test via Zoom</a:t>
            </a:r>
          </a:p>
          <a:p>
            <a:r>
              <a:rPr lang="en-GB" sz="1481" dirty="0"/>
              <a:t>Asking users:  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Open ended questions regarding design of specific pages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Complete a question within the prototype.</a:t>
            </a:r>
          </a:p>
          <a:p>
            <a:endParaRPr lang="en-GB" sz="1481" dirty="0"/>
          </a:p>
          <a:p>
            <a:r>
              <a:rPr lang="en-GB" sz="1481" dirty="0"/>
              <a:t>Links to prototype used:</a:t>
            </a:r>
          </a:p>
          <a:p>
            <a:r>
              <a:rPr lang="en-GB" sz="1481" dirty="0">
                <a:hlinkClick r:id="rId2"/>
              </a:rPr>
              <a:t>Prototype</a:t>
            </a:r>
            <a:endParaRPr lang="en-GB" sz="1481" dirty="0"/>
          </a:p>
          <a:p>
            <a:endParaRPr lang="en-GB" sz="1481" dirty="0"/>
          </a:p>
          <a:p>
            <a:endParaRPr lang="en-GB" sz="1481" dirty="0"/>
          </a:p>
          <a:p>
            <a:endParaRPr lang="en-GB" sz="148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17686FF-1502-B14B-B1A7-39E16BC2B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224" y="1744791"/>
            <a:ext cx="4649096" cy="3875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988931-2C6D-2946-96CE-73CFD8BA753A}"/>
              </a:ext>
            </a:extLst>
          </p:cNvPr>
          <p:cNvSpPr txBox="1"/>
          <p:nvPr/>
        </p:nvSpPr>
        <p:spPr>
          <a:xfrm>
            <a:off x="15630525" y="4829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654E96-19AD-3C4B-838B-83B765E1D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0244" y="1929508"/>
            <a:ext cx="3280253" cy="254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54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Survey Participants | </a:t>
            </a:r>
            <a:r>
              <a:rPr lang="en-US" b="0" dirty="0">
                <a:latin typeface="Vodafone Rg"/>
              </a:rPr>
              <a:t>Overview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2768959E-F3CD-B84E-98E0-9B9D568E28A4}"/>
              </a:ext>
            </a:extLst>
          </p:cNvPr>
          <p:cNvGraphicFramePr>
            <a:graphicFrameLocks/>
          </p:cNvGraphicFramePr>
          <p:nvPr/>
        </p:nvGraphicFramePr>
        <p:xfrm>
          <a:off x="1059604" y="3943654"/>
          <a:ext cx="4821395" cy="2557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3837B708-C1A4-1F49-85AD-9ED0E9DA369D}"/>
              </a:ext>
            </a:extLst>
          </p:cNvPr>
          <p:cNvGraphicFramePr>
            <a:graphicFrameLocks/>
          </p:cNvGraphicFramePr>
          <p:nvPr/>
        </p:nvGraphicFramePr>
        <p:xfrm>
          <a:off x="1249548" y="1188942"/>
          <a:ext cx="4193544" cy="2567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2" name="Chart 31">
            <a:extLst>
              <a:ext uri="{FF2B5EF4-FFF2-40B4-BE49-F238E27FC236}">
                <a16:creationId xmlns:a16="http://schemas.microsoft.com/office/drawing/2014/main" id="{03EA813D-5FBB-7042-909F-96A6686A9A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0782646"/>
              </p:ext>
            </p:extLst>
          </p:nvPr>
        </p:nvGraphicFramePr>
        <p:xfrm>
          <a:off x="4189442" y="221895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D969205A-337B-4D4B-9424-7C9BB8B62D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7263416"/>
              </p:ext>
            </p:extLst>
          </p:nvPr>
        </p:nvGraphicFramePr>
        <p:xfrm>
          <a:off x="90688" y="221480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D0325F17-29E1-6E43-B135-F5FAE31B5D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5883435"/>
              </p:ext>
            </p:extLst>
          </p:nvPr>
        </p:nvGraphicFramePr>
        <p:xfrm>
          <a:off x="8011243" y="212285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525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A80A97-55D6-384C-8A43-BCAE33224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916379"/>
            <a:ext cx="3733800" cy="5842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Moderated User Participants | </a:t>
            </a:r>
            <a:r>
              <a:rPr lang="en-US" b="0" dirty="0">
                <a:latin typeface="Vodafone Rg"/>
              </a:rPr>
              <a:t>Overview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4A57D8-C53B-0042-AA30-256157C11CCC}"/>
              </a:ext>
            </a:extLst>
          </p:cNvPr>
          <p:cNvSpPr txBox="1"/>
          <p:nvPr/>
        </p:nvSpPr>
        <p:spPr>
          <a:xfrm>
            <a:off x="760545" y="1848675"/>
            <a:ext cx="86582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Participant One:</a:t>
            </a:r>
          </a:p>
          <a:p>
            <a:r>
              <a:rPr lang="en-US" dirty="0"/>
              <a:t>39F – GP</a:t>
            </a:r>
          </a:p>
          <a:p>
            <a:r>
              <a:rPr lang="en-US" dirty="0"/>
              <a:t>Manchester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Participant Two:</a:t>
            </a:r>
          </a:p>
          <a:p>
            <a:r>
              <a:rPr lang="en-US" dirty="0"/>
              <a:t>35M – Front End Developer</a:t>
            </a:r>
          </a:p>
          <a:p>
            <a:r>
              <a:rPr lang="en-US" dirty="0"/>
              <a:t>Manchester</a:t>
            </a:r>
          </a:p>
        </p:txBody>
      </p:sp>
    </p:spTree>
    <p:extLst>
      <p:ext uri="{BB962C8B-B14F-4D97-AF65-F5344CB8AC3E}">
        <p14:creationId xmlns:p14="http://schemas.microsoft.com/office/powerpoint/2010/main" val="9314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D580B-CB38-2F40-BF52-615811E35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Unmoderated Survey - Insights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2EC4D0C-479C-F945-829A-856D2ED11457}"/>
              </a:ext>
            </a:extLst>
          </p:cNvPr>
          <p:cNvGrpSpPr/>
          <p:nvPr/>
        </p:nvGrpSpPr>
        <p:grpSpPr>
          <a:xfrm>
            <a:off x="5239153" y="3008020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A5AABEB-B58F-DE46-AA1C-B80B80E7C9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3B347-5787-9D4F-A4BC-0A115D791A48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644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C4E3980-FD20-8C42-8177-7FF237641B38}"/>
              </a:ext>
            </a:extLst>
          </p:cNvPr>
          <p:cNvSpPr txBox="1"/>
          <p:nvPr/>
        </p:nvSpPr>
        <p:spPr>
          <a:xfrm>
            <a:off x="838200" y="1456831"/>
            <a:ext cx="592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Some users did not understand the core concept of the game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956D7E-A84C-AD48-9E28-8096CEC8766B}"/>
              </a:ext>
            </a:extLst>
          </p:cNvPr>
          <p:cNvSpPr txBox="1"/>
          <p:nvPr/>
        </p:nvSpPr>
        <p:spPr>
          <a:xfrm>
            <a:off x="1707732" y="3602593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“Random </a:t>
            </a:r>
            <a:r>
              <a:rPr lang="en-US" dirty="0" err="1"/>
              <a:t>clickiness</a:t>
            </a:r>
            <a:r>
              <a:rPr lang="en-US" dirty="0"/>
              <a:t>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4B1AA1-51EE-854F-8749-8DCF0AD91056}"/>
              </a:ext>
            </a:extLst>
          </p:cNvPr>
          <p:cNvSpPr txBox="1"/>
          <p:nvPr/>
        </p:nvSpPr>
        <p:spPr>
          <a:xfrm>
            <a:off x="5752238" y="3037897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“Test of Knowledge? …”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55943-7BAF-1E47-935F-2C10C3508679}"/>
              </a:ext>
            </a:extLst>
          </p:cNvPr>
          <p:cNvSpPr txBox="1"/>
          <p:nvPr/>
        </p:nvSpPr>
        <p:spPr>
          <a:xfrm>
            <a:off x="838200" y="2330970"/>
            <a:ext cx="7323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Q: In your own words, please could you describe the objective of this game?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4ADE488-72AF-A44F-B432-6C95A487DA77}"/>
              </a:ext>
            </a:extLst>
          </p:cNvPr>
          <p:cNvSpPr txBox="1">
            <a:spLocks/>
          </p:cNvSpPr>
          <p:nvPr/>
        </p:nvSpPr>
        <p:spPr>
          <a:xfrm>
            <a:off x="838200" y="43095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accent1"/>
                </a:solidFill>
              </a:rPr>
              <a:t>Opportunity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43C7F1-B8C9-1E47-A770-8B14DEBBA683}"/>
              </a:ext>
            </a:extLst>
          </p:cNvPr>
          <p:cNvSpPr txBox="1"/>
          <p:nvPr/>
        </p:nvSpPr>
        <p:spPr>
          <a:xfrm>
            <a:off x="838200" y="5450417"/>
            <a:ext cx="8340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subtitles or add additional stages to present the concept/idea behind the game</a:t>
            </a:r>
          </a:p>
        </p:txBody>
      </p:sp>
    </p:spTree>
    <p:extLst>
      <p:ext uri="{BB962C8B-B14F-4D97-AF65-F5344CB8AC3E}">
        <p14:creationId xmlns:p14="http://schemas.microsoft.com/office/powerpoint/2010/main" val="2448236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981</Words>
  <Application>Microsoft Macintosh PowerPoint</Application>
  <PresentationFormat>Widescreen</PresentationFormat>
  <Paragraphs>168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EYInterstate-Light</vt:lpstr>
      <vt:lpstr>EYInterstate-LightItalic</vt:lpstr>
      <vt:lpstr>Vodafone Lt</vt:lpstr>
      <vt:lpstr>Vodafone Rg</vt:lpstr>
      <vt:lpstr>Wingdings</vt:lpstr>
      <vt:lpstr>Office Theme</vt:lpstr>
      <vt:lpstr>News Headline Matching User Research Report</vt:lpstr>
      <vt:lpstr>PowerPoint Presentation</vt:lpstr>
      <vt:lpstr>Methodology </vt:lpstr>
      <vt:lpstr>Methodology | Unmoderated Testing / Survey </vt:lpstr>
      <vt:lpstr>Methodology | Moderated User Test</vt:lpstr>
      <vt:lpstr>Survey Participants | Overview </vt:lpstr>
      <vt:lpstr>Moderated User Participants | Overview </vt:lpstr>
      <vt:lpstr>Unmoderated Survey - Insights</vt:lpstr>
      <vt:lpstr>Insight 1</vt:lpstr>
      <vt:lpstr>Insight 2 – Mobile?</vt:lpstr>
      <vt:lpstr>Insight 3 – Prototype Limitations</vt:lpstr>
      <vt:lpstr>Insight 4 - Name of the Single Page Application</vt:lpstr>
      <vt:lpstr>Moderated User Test - Insights</vt:lpstr>
      <vt:lpstr>Insight 4 - Name of the Single Page Application</vt:lpstr>
      <vt:lpstr>Task – Selection Pages</vt:lpstr>
      <vt:lpstr>Insight – Selection Pages</vt:lpstr>
      <vt:lpstr>Task – Question Pages</vt:lpstr>
      <vt:lpstr>Insight – Question Pages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Sloan, Vanessa, Vodafone UK</dc:creator>
  <cp:lastModifiedBy>PHILLIP JAMES SLOAN</cp:lastModifiedBy>
  <cp:revision>19</cp:revision>
  <dcterms:created xsi:type="dcterms:W3CDTF">2021-04-08T14:13:56Z</dcterms:created>
  <dcterms:modified xsi:type="dcterms:W3CDTF">2021-04-08T16:56:58Z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59f705-2ba0-454b-9cfc-6ce5bcaac040_Enabled">
    <vt:lpwstr>true</vt:lpwstr>
  </property>
  <property fmtid="{D5CDD505-2E9C-101B-9397-08002B2CF9AE}" pid="3" name="MSIP_Label_0359f705-2ba0-454b-9cfc-6ce5bcaac040_SetDate">
    <vt:lpwstr>2021-04-08T14:13:56Z</vt:lpwstr>
  </property>
  <property fmtid="{D5CDD505-2E9C-101B-9397-08002B2CF9AE}" pid="4" name="MSIP_Label_0359f705-2ba0-454b-9cfc-6ce5bcaac040_Method">
    <vt:lpwstr>Standard</vt:lpwstr>
  </property>
  <property fmtid="{D5CDD505-2E9C-101B-9397-08002B2CF9AE}" pid="5" name="MSIP_Label_0359f705-2ba0-454b-9cfc-6ce5bcaac040_Name">
    <vt:lpwstr>0359f705-2ba0-454b-9cfc-6ce5bcaac040</vt:lpwstr>
  </property>
  <property fmtid="{D5CDD505-2E9C-101B-9397-08002B2CF9AE}" pid="6" name="MSIP_Label_0359f705-2ba0-454b-9cfc-6ce5bcaac040_SiteId">
    <vt:lpwstr>68283f3b-8487-4c86-adb3-a5228f18b893</vt:lpwstr>
  </property>
  <property fmtid="{D5CDD505-2E9C-101B-9397-08002B2CF9AE}" pid="7" name="MSIP_Label_0359f705-2ba0-454b-9cfc-6ce5bcaac040_ActionId">
    <vt:lpwstr>eb427f34-ec4f-4455-95ba-ac248e5e1ddf</vt:lpwstr>
  </property>
  <property fmtid="{D5CDD505-2E9C-101B-9397-08002B2CF9AE}" pid="8" name="MSIP_Label_0359f705-2ba0-454b-9cfc-6ce5bcaac040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C2 General</vt:lpwstr>
  </property>
</Properties>
</file>

<file path=docProps/thumbnail.jpeg>
</file>